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5" r:id="rId5"/>
    <p:sldId id="259" r:id="rId6"/>
    <p:sldId id="260" r:id="rId7"/>
    <p:sldId id="266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-660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A9506-B658-4CB6-B449-DC9D9DBCB138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9589A-6FAF-49BD-ACCA-A690C32023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60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Вводный слайд.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9589A-6FAF-49BD-ACCA-A690C32023F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356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Пояснение к названию презентации.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9589A-6FAF-49BD-ACCA-A690C32023F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093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Требования ФГОС.</a:t>
            </a:r>
            <a:r>
              <a:rPr lang="en-US" dirty="0" smtClean="0"/>
              <a:t> </a:t>
            </a:r>
            <a:r>
              <a:rPr lang="ru-RU" dirty="0" smtClean="0"/>
              <a:t>Далее покажем,</a:t>
            </a:r>
            <a:r>
              <a:rPr lang="ru-RU" baseline="0" dirty="0" smtClean="0"/>
              <a:t> как наш материал позволяет выполнить требования.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9589A-6FAF-49BD-ACCA-A690C32023F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19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9589A-6FAF-49BD-ACCA-A690C32023F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54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9589A-6FAF-49BD-ACCA-A690C32023F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35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974079"/>
            <a:ext cx="7766936" cy="2076757"/>
          </a:xfrm>
        </p:spPr>
        <p:txBody>
          <a:bodyPr/>
          <a:lstStyle/>
          <a:p>
            <a:r>
              <a:rPr lang="ru-RU" sz="4400" dirty="0" smtClean="0"/>
              <a:t>Интеграция</a:t>
            </a:r>
            <a:br>
              <a:rPr lang="ru-RU" sz="4400" dirty="0" smtClean="0"/>
            </a:br>
            <a:r>
              <a:rPr lang="ru-RU" sz="4400" dirty="0" smtClean="0"/>
              <a:t>оригинальных медиа</a:t>
            </a:r>
            <a:br>
              <a:rPr lang="ru-RU" sz="4400" dirty="0" smtClean="0"/>
            </a:br>
            <a:r>
              <a:rPr lang="ru-RU" sz="4400" dirty="0" smtClean="0"/>
              <a:t>в контекст</a:t>
            </a:r>
            <a:br>
              <a:rPr lang="ru-RU" sz="4400" dirty="0" smtClean="0"/>
            </a:br>
            <a:r>
              <a:rPr lang="ru-RU" sz="4400" dirty="0" smtClean="0"/>
              <a:t>внеурочной </a:t>
            </a:r>
            <a:r>
              <a:rPr lang="ru-RU" sz="4400" dirty="0"/>
              <a:t>деятельности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298661"/>
            <a:ext cx="7766936" cy="1096899"/>
          </a:xfrm>
        </p:spPr>
        <p:txBody>
          <a:bodyPr/>
          <a:lstStyle/>
          <a:p>
            <a:r>
              <a:rPr lang="ru-RU" dirty="0" smtClean="0"/>
              <a:t>07-06-2024</a:t>
            </a:r>
          </a:p>
          <a:p>
            <a:r>
              <a:rPr lang="ru-RU" dirty="0" smtClean="0"/>
              <a:t>Ветлугина Н.И.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94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974079"/>
            <a:ext cx="7766936" cy="2076757"/>
          </a:xfrm>
        </p:spPr>
        <p:txBody>
          <a:bodyPr/>
          <a:lstStyle/>
          <a:p>
            <a:r>
              <a:rPr lang="ru-RU" sz="4400" dirty="0" smtClean="0"/>
              <a:t>Интеграция</a:t>
            </a:r>
            <a:br>
              <a:rPr lang="ru-RU" sz="4400" dirty="0" smtClean="0"/>
            </a:br>
            <a:r>
              <a:rPr lang="ru-RU" sz="4400" dirty="0" smtClean="0"/>
              <a:t>оригинальных медиа</a:t>
            </a:r>
            <a:br>
              <a:rPr lang="ru-RU" sz="4400" dirty="0" smtClean="0"/>
            </a:br>
            <a:r>
              <a:rPr lang="ru-RU" sz="4400" dirty="0" smtClean="0"/>
              <a:t>в контекст</a:t>
            </a:r>
            <a:br>
              <a:rPr lang="ru-RU" sz="4400" dirty="0" smtClean="0"/>
            </a:br>
            <a:r>
              <a:rPr lang="ru-RU" sz="4400" dirty="0" smtClean="0"/>
              <a:t>внеурочной </a:t>
            </a:r>
            <a:r>
              <a:rPr lang="ru-RU" sz="4400" dirty="0"/>
              <a:t>деятельности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298661"/>
            <a:ext cx="7766936" cy="1096899"/>
          </a:xfrm>
        </p:spPr>
        <p:txBody>
          <a:bodyPr/>
          <a:lstStyle/>
          <a:p>
            <a:r>
              <a:rPr lang="ru-RU" dirty="0" smtClean="0"/>
              <a:t>07-06-2024</a:t>
            </a:r>
          </a:p>
          <a:p>
            <a:r>
              <a:rPr lang="ru-RU" dirty="0" smtClean="0"/>
              <a:t>Ветлугина Н.И.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17421" y="1247686"/>
            <a:ext cx="5443671" cy="726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ВВЕДЕНИЕ / ИСПОЛЬЗОВАНИЕ</a:t>
            </a:r>
            <a:endParaRPr lang="ru-RU" sz="28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1839" y="2053963"/>
            <a:ext cx="10839249" cy="726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ВИДЕО, СОЗДАННЫХ </a:t>
            </a:r>
            <a:r>
              <a:rPr lang="ru-RU" sz="2800" b="1" i="1" dirty="0" smtClean="0"/>
              <a:t>НОСИТЕЛЯМИ ЯЗЫКА </a:t>
            </a:r>
            <a:r>
              <a:rPr lang="ru-RU" sz="2800" b="1" i="1" dirty="0" smtClean="0"/>
              <a:t>НА ИХ ЖЕ ЯЗЫКЕ</a:t>
            </a:r>
            <a:endParaRPr lang="ru-RU" sz="28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6037" y="2868540"/>
            <a:ext cx="8297966" cy="12080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В ДОПОЛНИТЕЛЬНЫХ ЗАНЯТИЯХ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234879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17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ТРЕБОВАНИЯ ФГОС 2022</a:t>
            </a:r>
            <a:br>
              <a:rPr lang="ru-RU" dirty="0" smtClean="0"/>
            </a:br>
            <a:r>
              <a:rPr lang="ru-RU" dirty="0" smtClean="0"/>
              <a:t>(основные положения)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567" y="1838528"/>
            <a:ext cx="8774348" cy="4679004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ведение разных видов диалога (в </a:t>
            </a:r>
            <a:r>
              <a:rPr lang="ru-RU" dirty="0" err="1" smtClean="0"/>
              <a:t>т.ч</a:t>
            </a:r>
            <a:r>
              <a:rPr lang="ru-RU" dirty="0" smtClean="0"/>
              <a:t>. </a:t>
            </a:r>
            <a:r>
              <a:rPr lang="ru-RU" dirty="0"/>
              <a:t>о</a:t>
            </a:r>
            <a:r>
              <a:rPr lang="ru-RU" dirty="0" smtClean="0"/>
              <a:t>бмен мнениями) с вербальными и\или невербальными опорами;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создание связных монологических высказываний (в </a:t>
            </a:r>
            <a:r>
              <a:rPr lang="ru-RU" dirty="0" err="1" smtClean="0"/>
              <a:t>т.ч</a:t>
            </a:r>
            <a:r>
              <a:rPr lang="ru-RU" dirty="0" smtClean="0"/>
              <a:t>. передача содержания прослушанного\прочитанного</a:t>
            </a:r>
            <a:r>
              <a:rPr lang="ru-RU" dirty="0"/>
              <a:t>) с </a:t>
            </a:r>
            <a:r>
              <a:rPr lang="ru-RU" dirty="0" smtClean="0"/>
              <a:t>вербальными </a:t>
            </a:r>
            <a:r>
              <a:rPr lang="ru-RU" dirty="0"/>
              <a:t>и\или невербальными опорами;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восприятие на слух несложных аутентичных текстов с разной глубиной проникновения в содержание;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ч</a:t>
            </a:r>
            <a:r>
              <a:rPr lang="ru-RU" dirty="0" smtClean="0"/>
              <a:t>тение </a:t>
            </a:r>
            <a:r>
              <a:rPr lang="ru-RU" dirty="0" smtClean="0"/>
              <a:t>и понимание несложных аутентичных текстов </a:t>
            </a:r>
            <a:r>
              <a:rPr lang="ru-RU" dirty="0"/>
              <a:t>с разной глубиной проникновения в содержание;</a:t>
            </a: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заполнение анкет и формуляров;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создание сообщений личного характера;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создание небольших письменных высказываний на различные темы;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овладение фонетическими навыками;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о</a:t>
            </a:r>
            <a:r>
              <a:rPr lang="ru-RU" dirty="0" smtClean="0"/>
              <a:t>владение пунктуационными навыками;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овладение лексикой (значение, словообразование, употребление в речи);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овладение грамматикой (структура и коммуникативные типы фраз, их употребление в речи);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овладение техникой дедуктивных и индуктивных умозаключений относительно грамматических и лексических явлений;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овладение компенсаторными умениями;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овладение социокультурными знаниями и умениями;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приобретение опыта практики в повседневности (в </a:t>
            </a:r>
            <a:r>
              <a:rPr lang="ru-RU" dirty="0" err="1" smtClean="0"/>
              <a:t>т.ч</a:t>
            </a:r>
            <a:r>
              <a:rPr lang="ru-RU" dirty="0" smtClean="0"/>
              <a:t>. с использованием иноязычных материалов).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948447" y="6089515"/>
            <a:ext cx="4119664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94945" y="4199106"/>
            <a:ext cx="304475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94945" y="2795080"/>
            <a:ext cx="79280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94945" y="2052535"/>
            <a:ext cx="8083685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94945" y="6384587"/>
            <a:ext cx="784049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23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Преимущества использования видеоматериалов</a:t>
            </a:r>
            <a:br>
              <a:rPr lang="ru-RU" dirty="0" smtClean="0"/>
            </a:br>
            <a:r>
              <a:rPr lang="ru-RU" dirty="0" smtClean="0"/>
              <a:t>в изучении иностранного языка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247" y="2753979"/>
            <a:ext cx="8596668" cy="3111802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Задействование нескольких каналов восприятия.</a:t>
            </a:r>
          </a:p>
          <a:p>
            <a:r>
              <a:rPr lang="ru-RU" sz="2800" dirty="0" smtClean="0"/>
              <a:t>Облегчение понимания посредством невербальной информации.</a:t>
            </a:r>
          </a:p>
          <a:p>
            <a:r>
              <a:rPr lang="ru-RU" sz="2800" dirty="0" smtClean="0"/>
              <a:t>Выстраивание связей между планами выражения.</a:t>
            </a:r>
          </a:p>
          <a:p>
            <a:r>
              <a:rPr lang="en-US" sz="2800" dirty="0" smtClean="0"/>
              <a:t>Fun </a:t>
            </a:r>
            <a:r>
              <a:rPr lang="en-US" sz="2800" dirty="0" smtClean="0">
                <a:sym typeface="Wingdings" pitchFamily="2" charset="2"/>
              </a:rPr>
              <a:t></a:t>
            </a:r>
            <a:endParaRPr lang="ru-RU" sz="2800" dirty="0"/>
          </a:p>
          <a:p>
            <a:endParaRPr lang="ru-RU" dirty="0"/>
          </a:p>
        </p:txBody>
      </p:sp>
      <p:sp>
        <p:nvSpPr>
          <p:cNvPr id="4" name="Загнутый угол 3"/>
          <p:cNvSpPr/>
          <p:nvPr/>
        </p:nvSpPr>
        <p:spPr>
          <a:xfrm rot="717497">
            <a:off x="8764622" y="850640"/>
            <a:ext cx="2840476" cy="1736917"/>
          </a:xfrm>
          <a:prstGeom prst="foldedCorner">
            <a:avLst>
              <a:gd name="adj" fmla="val 2245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ФГОС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восприятие на слух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понимание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дедукция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фонетика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1623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Планирование программы внеурочной деятельности на основе видеоматериала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875228" cy="3646824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800" dirty="0" smtClean="0"/>
              <a:t>Выбор материала.</a:t>
            </a:r>
          </a:p>
          <a:p>
            <a:pPr>
              <a:buFont typeface="+mj-lt"/>
              <a:buAutoNum type="arabicPeriod"/>
            </a:pPr>
            <a:r>
              <a:rPr lang="ru-RU" sz="2800" dirty="0" smtClean="0"/>
              <a:t>Деление материала на части (в зависимости от количества часов).</a:t>
            </a:r>
          </a:p>
          <a:p>
            <a:pPr>
              <a:buFont typeface="+mj-lt"/>
              <a:buAutoNum type="arabicPeriod"/>
            </a:pPr>
            <a:r>
              <a:rPr lang="ru-RU" sz="2800" dirty="0" smtClean="0"/>
              <a:t>Проработка каждой части отдельно.</a:t>
            </a:r>
          </a:p>
          <a:p>
            <a:pPr>
              <a:buFont typeface="+mj-lt"/>
              <a:buAutoNum type="arabicPeriod"/>
            </a:pPr>
            <a:r>
              <a:rPr lang="ru-RU" sz="2800" dirty="0" smtClean="0"/>
              <a:t>Повторение и закрепление (1 раз в четверть)</a:t>
            </a:r>
          </a:p>
          <a:p>
            <a:pPr>
              <a:buFont typeface="+mj-lt"/>
              <a:buAutoNum type="arabicPeriod"/>
            </a:pPr>
            <a:r>
              <a:rPr lang="ru-RU" sz="2800" dirty="0" smtClean="0"/>
              <a:t>Просмотр фильма целиком, обсуждение впечатлений.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16748" y="2198452"/>
            <a:ext cx="402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</a:rPr>
              <a:t>Inside Out \ </a:t>
            </a:r>
            <a:r>
              <a:rPr lang="ru-RU" sz="2400" b="1" dirty="0" smtClean="0">
                <a:solidFill>
                  <a:srgbClr val="92D050"/>
                </a:solidFill>
              </a:rPr>
              <a:t>Головоломка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17785" y="3226341"/>
            <a:ext cx="5655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92D050"/>
                </a:solidFill>
              </a:rPr>
              <a:t>90 мин = 15 сцен по ≈6 мин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76797" y="3736646"/>
            <a:ext cx="402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92D050"/>
                </a:solidFill>
              </a:rPr>
              <a:t>Раздат.материал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97570" y="4306113"/>
            <a:ext cx="1199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92D050"/>
                </a:solidFill>
              </a:rPr>
              <a:t>Игра</a:t>
            </a:r>
            <a:endParaRPr lang="ru-RU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16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r>
              <a:rPr lang="ru-RU" dirty="0" smtClean="0"/>
              <a:t>проработки частей фильма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151" y="1697330"/>
            <a:ext cx="8197260" cy="3880773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Этап 1:</a:t>
            </a:r>
            <a:r>
              <a:rPr lang="ru-RU" sz="2400" dirty="0" smtClean="0"/>
              <a:t> До </a:t>
            </a:r>
            <a:r>
              <a:rPr lang="ru-RU" sz="2400" dirty="0" smtClean="0"/>
              <a:t>просмотра: </a:t>
            </a:r>
            <a:r>
              <a:rPr lang="ru-RU" sz="2400" dirty="0" smtClean="0"/>
              <a:t>повторение </a:t>
            </a:r>
            <a:r>
              <a:rPr lang="ru-RU" sz="2400" dirty="0" smtClean="0"/>
              <a:t>важных моментов содержания предыдущих сцен, разбор сложных слов, сложных моментов, связанных с культурой и т.п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 algn="just"/>
            <a:r>
              <a:rPr lang="ru-RU" sz="2400" b="1" dirty="0" smtClean="0"/>
              <a:t>Этап 2:</a:t>
            </a:r>
            <a:r>
              <a:rPr lang="ru-RU" sz="2400" dirty="0" smtClean="0"/>
              <a:t> Во </a:t>
            </a:r>
            <a:r>
              <a:rPr lang="ru-RU" sz="2400" dirty="0" smtClean="0"/>
              <a:t>время просмотра: </a:t>
            </a:r>
            <a:r>
              <a:rPr lang="ru-RU" sz="2400" dirty="0" smtClean="0"/>
              <a:t>задание </a:t>
            </a:r>
            <a:r>
              <a:rPr lang="ru-RU" sz="2400" dirty="0" smtClean="0"/>
              <a:t>на глобальное </a:t>
            </a:r>
            <a:r>
              <a:rPr lang="ru-RU" sz="2400" dirty="0" smtClean="0"/>
              <a:t>понимание содержания, </a:t>
            </a:r>
            <a:r>
              <a:rPr lang="ru-RU" sz="2400" dirty="0" smtClean="0"/>
              <a:t>задание на понимание </a:t>
            </a:r>
            <a:r>
              <a:rPr lang="ru-RU" sz="2400" dirty="0" smtClean="0"/>
              <a:t>деталей.</a:t>
            </a:r>
            <a:endParaRPr lang="ru-RU" sz="2400" dirty="0" smtClean="0"/>
          </a:p>
          <a:p>
            <a:pPr algn="just"/>
            <a:r>
              <a:rPr lang="ru-RU" sz="2400" b="1" dirty="0" smtClean="0"/>
              <a:t>Этап 3:</a:t>
            </a:r>
            <a:r>
              <a:rPr lang="ru-RU" sz="2400" dirty="0" smtClean="0"/>
              <a:t> После </a:t>
            </a:r>
            <a:r>
              <a:rPr lang="ru-RU" sz="2400" dirty="0" smtClean="0"/>
              <a:t>просмотра: работа с новыми </a:t>
            </a:r>
            <a:r>
              <a:rPr lang="ru-RU" sz="2400" dirty="0" smtClean="0"/>
              <a:t>словами</a:t>
            </a:r>
            <a:r>
              <a:rPr lang="ru-RU" sz="2400" dirty="0"/>
              <a:t> </a:t>
            </a:r>
            <a:r>
              <a:rPr lang="ru-RU" sz="2400" dirty="0" smtClean="0"/>
              <a:t>и\или</a:t>
            </a:r>
            <a:r>
              <a:rPr lang="ru-RU" sz="2400" dirty="0" smtClean="0"/>
              <a:t> грамматикой.</a:t>
            </a:r>
            <a:endParaRPr lang="ru-RU" sz="2400" dirty="0"/>
          </a:p>
          <a:p>
            <a:pPr algn="just"/>
            <a:r>
              <a:rPr lang="ru-RU" sz="2400" b="1" dirty="0" smtClean="0"/>
              <a:t>Этап 4:</a:t>
            </a:r>
            <a:r>
              <a:rPr lang="ru-RU" sz="2400" dirty="0" smtClean="0"/>
              <a:t> Обсуждение содержания.</a:t>
            </a:r>
            <a:endParaRPr lang="ru-RU" sz="2400" dirty="0" smtClean="0"/>
          </a:p>
          <a:p>
            <a:pPr algn="just"/>
            <a:r>
              <a:rPr lang="ru-RU" sz="2400" b="1" dirty="0" smtClean="0"/>
              <a:t>* Домашнее задание</a:t>
            </a:r>
            <a:endParaRPr lang="ru-RU" sz="2400" b="1" dirty="0"/>
          </a:p>
        </p:txBody>
      </p:sp>
      <p:sp>
        <p:nvSpPr>
          <p:cNvPr id="6" name="Загнутый угол 5"/>
          <p:cNvSpPr/>
          <p:nvPr/>
        </p:nvSpPr>
        <p:spPr>
          <a:xfrm rot="383178">
            <a:off x="9035243" y="889473"/>
            <a:ext cx="2840476" cy="3537877"/>
          </a:xfrm>
          <a:prstGeom prst="foldedCorner">
            <a:avLst>
              <a:gd name="adj" fmla="val 2245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ФГОС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восприятие на слух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понимание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д</a:t>
            </a:r>
            <a:r>
              <a:rPr lang="ru-RU" b="1" dirty="0" smtClean="0"/>
              <a:t>едукция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индукция</a:t>
            </a: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фонетика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л</a:t>
            </a:r>
            <a:r>
              <a:rPr lang="ru-RU" b="1" dirty="0" smtClean="0"/>
              <a:t>ексика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грамматика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обмен мнениями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практический опыт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9727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90" y="292375"/>
            <a:ext cx="8596668" cy="1320800"/>
          </a:xfrm>
        </p:spPr>
        <p:txBody>
          <a:bodyPr/>
          <a:lstStyle/>
          <a:p>
            <a:r>
              <a:rPr lang="ru-RU" dirty="0" smtClean="0"/>
              <a:t>Пример </a:t>
            </a:r>
            <a:r>
              <a:rPr lang="ru-RU" dirty="0" smtClean="0"/>
              <a:t>раздаточного материала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93" y="1422460"/>
            <a:ext cx="7325216" cy="515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44304" y="2561554"/>
            <a:ext cx="2372008" cy="407406"/>
          </a:xfrm>
          <a:prstGeom prst="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112323" y="1885721"/>
            <a:ext cx="751437" cy="656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854031" y="3122581"/>
            <a:ext cx="2503957" cy="954827"/>
          </a:xfrm>
          <a:prstGeom prst="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34575" y="4140736"/>
            <a:ext cx="2737421" cy="2016874"/>
          </a:xfrm>
          <a:prstGeom prst="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482446" y="1816398"/>
            <a:ext cx="2503957" cy="2006574"/>
          </a:xfrm>
          <a:prstGeom prst="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482445" y="3972131"/>
            <a:ext cx="2503957" cy="755512"/>
          </a:xfrm>
          <a:prstGeom prst="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488925" y="4834675"/>
            <a:ext cx="2503957" cy="671180"/>
          </a:xfrm>
          <a:prstGeom prst="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092867" y="3026005"/>
            <a:ext cx="751437" cy="656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069461" y="4513888"/>
            <a:ext cx="751437" cy="656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8018124" y="1441916"/>
            <a:ext cx="727040" cy="656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8015583" y="3413896"/>
            <a:ext cx="727040" cy="656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8018124" y="4398462"/>
            <a:ext cx="727040" cy="656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906" y="1342072"/>
            <a:ext cx="1483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Подготовка к просмотру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4263" y="2204181"/>
            <a:ext cx="1483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Задание на глобальное понимание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33992" y="3887730"/>
            <a:ext cx="1483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Задание на понимание деталей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8674236" y="1112598"/>
            <a:ext cx="1483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Работа с новыми словами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8647592" y="3099123"/>
            <a:ext cx="159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Обсуждение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8706252" y="4038757"/>
            <a:ext cx="1595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70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5" grpId="0" animBg="1"/>
      <p:bldP spid="16" grpId="0" animBg="1"/>
      <p:bldP spid="17" grpId="0" animBg="1"/>
      <p:bldP spid="23" grpId="0" animBg="1"/>
      <p:bldP spid="25" grpId="0" animBg="1"/>
      <p:bldP spid="4" grpId="0"/>
      <p:bldP spid="32" grpId="0"/>
      <p:bldP spid="33" grpId="0"/>
      <p:bldP spid="34" grpId="0"/>
      <p:bldP spid="35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51" y="17185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работы с частью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Этап </a:t>
            </a:r>
            <a:r>
              <a:rPr lang="ru-RU" dirty="0" smtClean="0"/>
              <a:t>2: Задание на глобальное понимание.</a:t>
            </a:r>
            <a:endParaRPr lang="ru-RU" dirty="0"/>
          </a:p>
        </p:txBody>
      </p:sp>
      <p:pic>
        <p:nvPicPr>
          <p:cNvPr id="3" name="Inside Out_ Opening Scen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5200" y="1818219"/>
            <a:ext cx="6373346" cy="35850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05041" y="1376091"/>
            <a:ext cx="4711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II</a:t>
            </a:r>
            <a:r>
              <a:rPr lang="en-US" sz="2400" b="1" dirty="0">
                <a:latin typeface="Comic Sans MS" pitchFamily="66" charset="0"/>
                <a:cs typeface="Times New Roman" pitchFamily="18" charset="0"/>
              </a:rPr>
              <a:t>. The Story.</a:t>
            </a:r>
            <a:endParaRPr lang="ru-RU" sz="2400" dirty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latin typeface="Comic Sans MS" pitchFamily="66" charset="0"/>
                <a:cs typeface="Times New Roman" pitchFamily="18" charset="0"/>
              </a:rPr>
              <a:t>A.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i="1" dirty="0">
                <a:latin typeface="Comic Sans MS" pitchFamily="66" charset="0"/>
                <a:cs typeface="Times New Roman" pitchFamily="18" charset="0"/>
              </a:rPr>
              <a:t>Watch the Scene and match the characters with the names:</a:t>
            </a:r>
            <a:endParaRPr lang="ru-RU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2" name="Рисунок 37" descr="Описание: Sadness | Inside Out Wikia | Fando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112" y="3595308"/>
            <a:ext cx="1538462" cy="193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39" descr="Описание: Joy | Inside Out Wikia | Fando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541928" y="3207793"/>
            <a:ext cx="1609067" cy="231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541928" y="2720244"/>
            <a:ext cx="15808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SimSun" pitchFamily="2" charset="-122"/>
                <a:cs typeface="Times New Roman" pitchFamily="18" charset="0"/>
              </a:rPr>
              <a:t>Sadness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12382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SimSun" pitchFamily="2" charset="-122"/>
                <a:cs typeface="Times New Roman" pitchFamily="18" charset="0"/>
              </a:rPr>
              <a:t>	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254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0149010" y="2720244"/>
            <a:ext cx="8114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SimSun" pitchFamily="2" charset="-122"/>
                <a:cs typeface="Times New Roman" pitchFamily="18" charset="0"/>
              </a:rPr>
              <a:t>Joy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05040" y="1278977"/>
            <a:ext cx="4711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II</a:t>
            </a:r>
            <a:r>
              <a:rPr lang="en-US" sz="2400" b="1" dirty="0">
                <a:latin typeface="Comic Sans MS" pitchFamily="66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Comic Sans MS" pitchFamily="66" charset="0"/>
                <a:cs typeface="Times New Roman" pitchFamily="18" charset="0"/>
              </a:rPr>
              <a:t>Сюжет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.</a:t>
            </a:r>
            <a:endParaRPr lang="ru-RU" sz="2400" dirty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latin typeface="Comic Sans MS" pitchFamily="66" charset="0"/>
                <a:cs typeface="Times New Roman" pitchFamily="18" charset="0"/>
              </a:rPr>
              <a:t>A.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Comic Sans MS" pitchFamily="66" charset="0"/>
                <a:cs typeface="Times New Roman" pitchFamily="18" charset="0"/>
              </a:rPr>
              <a:t>Посмотрите фрагмент фильма и соедините персонажей с их именами</a:t>
            </a:r>
            <a:r>
              <a:rPr lang="en-US" sz="2400" i="1" dirty="0" smtClean="0">
                <a:latin typeface="Comic Sans MS" pitchFamily="66" charset="0"/>
                <a:cs typeface="Times New Roman" pitchFamily="18" charset="0"/>
              </a:rPr>
              <a:t>:</a:t>
            </a:r>
            <a:endParaRPr lang="ru-RU" sz="2400" dirty="0"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53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1896E-7 -2.22222E-6 L -0.17804 0.41158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9" y="2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7333E-6 -2.22222E-6 L 0.18442 0.4101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21" y="2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  <p:bldP spid="6" grpId="0"/>
      <p:bldP spid="6" grpId="1"/>
      <p:bldP spid="7" grpId="0"/>
      <p:bldP spid="7" grpId="1"/>
      <p:bldP spid="13" grpId="0"/>
      <p:bldP spid="13" grpId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9780" y="1576933"/>
            <a:ext cx="8982233" cy="474604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400" b="1" dirty="0" smtClean="0"/>
              <a:t>Использование и разбор оригинальных медиа </a:t>
            </a:r>
            <a:r>
              <a:rPr lang="ru-RU" sz="2400" b="1" dirty="0" smtClean="0"/>
              <a:t>во внеурочной деятельности позволяет:</a:t>
            </a:r>
          </a:p>
          <a:p>
            <a:pPr algn="just"/>
            <a:r>
              <a:rPr lang="ru-RU" sz="2400" dirty="0" smtClean="0"/>
              <a:t>уделить дополнительное внимание таким аспектам овладения иностранным языком как понимание на слух, фонетика и говорение;</a:t>
            </a:r>
          </a:p>
          <a:p>
            <a:pPr algn="just"/>
            <a:r>
              <a:rPr lang="ru-RU" sz="2400" dirty="0" smtClean="0"/>
              <a:t>получить практический опыт активного (работа с языковым материалом, обсуждения) и пассивного (понимание) использования иностранного языка;</a:t>
            </a:r>
          </a:p>
          <a:p>
            <a:pPr algn="just"/>
            <a:r>
              <a:rPr lang="ru-RU" sz="2400" dirty="0" smtClean="0"/>
              <a:t>развивать дедуктивное мышление;</a:t>
            </a:r>
          </a:p>
          <a:p>
            <a:pPr algn="just"/>
            <a:r>
              <a:rPr lang="ru-RU" sz="2400" dirty="0" smtClean="0"/>
              <a:t>познакомиться с аспектами быта и культуры страны изучаемого языка;</a:t>
            </a:r>
          </a:p>
          <a:p>
            <a:pPr algn="just"/>
            <a:r>
              <a:rPr lang="ru-RU" sz="2400" dirty="0" smtClean="0"/>
              <a:t>получить удовольствие от изучения и преподавания языка </a:t>
            </a:r>
            <a:r>
              <a:rPr lang="ru-RU" sz="2400" dirty="0" smtClean="0">
                <a:sym typeface="Wingdings" pitchFamily="2" charset="2"/>
              </a:rPr>
              <a:t></a:t>
            </a:r>
            <a:endParaRPr lang="ru-RU" sz="2400" dirty="0" smtClean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sp>
        <p:nvSpPr>
          <p:cNvPr id="4" name="Загнутый угол 3"/>
          <p:cNvSpPr/>
          <p:nvPr/>
        </p:nvSpPr>
        <p:spPr>
          <a:xfrm rot="934543">
            <a:off x="9511065" y="716459"/>
            <a:ext cx="2262716" cy="891988"/>
          </a:xfrm>
          <a:prstGeom prst="foldedCorner">
            <a:avLst>
              <a:gd name="adj" fmla="val 3594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dirty="0" smtClean="0"/>
              <a:t>Способствует</a:t>
            </a:r>
            <a:br>
              <a:rPr lang="ru-RU" b="1" dirty="0" smtClean="0"/>
            </a:br>
            <a:r>
              <a:rPr lang="ru-RU" b="1" dirty="0" smtClean="0"/>
              <a:t>реализации</a:t>
            </a:r>
            <a:br>
              <a:rPr lang="ru-RU" b="1" dirty="0" smtClean="0"/>
            </a:br>
            <a:r>
              <a:rPr lang="ru-RU" b="1" dirty="0" smtClean="0"/>
              <a:t>ФГОС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7859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098" y="365156"/>
            <a:ext cx="9768689" cy="685046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/>
              <a:t>Спасибо</a:t>
            </a:r>
            <a:br>
              <a:rPr lang="ru-RU" sz="7200" dirty="0" smtClean="0"/>
            </a:br>
            <a:r>
              <a:rPr lang="ru-RU" sz="7200" dirty="0" smtClean="0"/>
              <a:t>за внимание!</a:t>
            </a:r>
            <a:endParaRPr lang="ru-RU" sz="7200" dirty="0"/>
          </a:p>
        </p:txBody>
      </p:sp>
      <p:pic>
        <p:nvPicPr>
          <p:cNvPr id="1026" name="Picture 2" descr="Joy (Inside Out) | Character-community Wiki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942" y="2949110"/>
            <a:ext cx="2650999" cy="34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88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341</TotalTime>
  <Words>485</Words>
  <Application>Microsoft Office PowerPoint</Application>
  <PresentationFormat>Произвольный</PresentationFormat>
  <Paragraphs>95</Paragraphs>
  <Slides>10</Slides>
  <Notes>5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Интеграция оригинальных медиа в контекст внеурочной деятельности</vt:lpstr>
      <vt:lpstr>Интеграция оригинальных медиа в контекст внеурочной деятельности</vt:lpstr>
      <vt:lpstr>ТРЕБОВАНИЯ ФГОС 2022 (основные положения)</vt:lpstr>
      <vt:lpstr>Преимущества использования видеоматериалов в изучении иностранного языка</vt:lpstr>
      <vt:lpstr>Планирование программы внеурочной деятельности на основе видеоматериала</vt:lpstr>
      <vt:lpstr>План проработки частей фильма</vt:lpstr>
      <vt:lpstr>Пример раздаточного материала</vt:lpstr>
      <vt:lpstr>Пример работы с частью Этап 2: Задание на глобальное понимание.</vt:lpstr>
      <vt:lpstr>Выводы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Интеграция оригинальных медиа в контекст внеурочной деятельности</dc:title>
  <dc:creator>USER</dc:creator>
  <cp:lastModifiedBy>NIVetlugina</cp:lastModifiedBy>
  <cp:revision>36</cp:revision>
  <dcterms:created xsi:type="dcterms:W3CDTF">2024-06-05T12:04:52Z</dcterms:created>
  <dcterms:modified xsi:type="dcterms:W3CDTF">2024-06-06T08:39:36Z</dcterms:modified>
</cp:coreProperties>
</file>